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70" r:id="rId7"/>
    <p:sldId id="274" r:id="rId8"/>
    <p:sldId id="273" r:id="rId9"/>
    <p:sldId id="281" r:id="rId10"/>
    <p:sldId id="265" r:id="rId11"/>
    <p:sldId id="279" r:id="rId12"/>
    <p:sldId id="276" r:id="rId13"/>
    <p:sldId id="277" r:id="rId14"/>
    <p:sldId id="278" r:id="rId15"/>
    <p:sldId id="282" r:id="rId16"/>
    <p:sldId id="280" r:id="rId17"/>
    <p:sldId id="266" r:id="rId18"/>
    <p:sldId id="268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2397" autoAdjust="0"/>
  </p:normalViewPr>
  <p:slideViewPr>
    <p:cSldViewPr snapToGrid="0" snapToObjects="1">
      <p:cViewPr varScale="1">
        <p:scale>
          <a:sx n="77" d="100"/>
          <a:sy n="77" d="100"/>
        </p:scale>
        <p:origin x="-200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875263-F1FD-B14B-83F7-527F63AA47F6}" type="datetimeFigureOut">
              <a:rPr lang="en-US" smtClean="0"/>
              <a:t>4/8/16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F05C84-AA1C-9A41-9672-5525416BE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62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//give</a:t>
            </a:r>
            <a:r>
              <a:rPr lang="en-US" baseline="0" dirty="0" smtClean="0"/>
              <a:t> project 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9511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//also video?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558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//also video?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55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//also video?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558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At the start of each bullet:</a:t>
            </a:r>
            <a:r>
              <a:rPr lang="en-US" baseline="0" dirty="0" smtClean="0"/>
              <a:t> list the work that has been done so far before going into future improvements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16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</a:t>
            </a:r>
            <a:r>
              <a:rPr lang="en-US" baseline="0" dirty="0" smtClean="0"/>
              <a:t> a photon collides with an atom, the atom my absorb the photons energy by boosting an electron to a higher level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Here</a:t>
            </a:r>
            <a:r>
              <a:rPr lang="en-US" baseline="0" dirty="0" smtClean="0"/>
              <a:t> we have an x-ray produced by traditional x-ray techniques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srgbClr val="1A1A1A"/>
                </a:solidFill>
                <a:latin typeface="ArialMT"/>
              </a:rPr>
              <a:t>	1) A </a:t>
            </a:r>
            <a:r>
              <a:rPr lang="en-US" sz="1200" dirty="0" smtClean="0">
                <a:solidFill>
                  <a:srgbClr val="1A1A1A"/>
                </a:solidFill>
                <a:latin typeface="ArialMT"/>
              </a:rPr>
              <a:t>very concentrated beam of photon</a:t>
            </a:r>
            <a:r>
              <a:rPr lang="en-US" sz="1200" baseline="0" dirty="0" smtClean="0">
                <a:solidFill>
                  <a:srgbClr val="1A1A1A"/>
                </a:solidFill>
                <a:latin typeface="ArialMT"/>
              </a:rPr>
              <a:t>s </a:t>
            </a:r>
            <a:r>
              <a:rPr lang="en-US" sz="1200" dirty="0" smtClean="0">
                <a:solidFill>
                  <a:srgbClr val="1A1A1A"/>
                </a:solidFill>
                <a:latin typeface="ArialMT"/>
              </a:rPr>
              <a:t>onto a metal film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srgbClr val="1A1A1A"/>
                </a:solidFill>
                <a:latin typeface="ArialMT"/>
              </a:rPr>
              <a:t>	2) The soft tissue (skin &amp; organs cannot absorb energy and the beam passes through them)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srgbClr val="1A1A1A"/>
                </a:solidFill>
                <a:latin typeface="ArialMT"/>
              </a:rPr>
              <a:t>	3)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Black areas on an X-ray represent areas where the X-rays have passed through soft tissues. White areas show where denser tissues, such as bones, have absorbed the X-rays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science.howstuffworks.com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/x-ray1.htm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These x-ray DISCARD x-ray scatter (results from ___?) which degrades image quality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- //write notes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www.sprawls.org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/ppmi2/INTERACT/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(image is of lung cancer)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Identify materials?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/>
              </a:rPr>
              <a:t> Attenuation coefficients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/>
              </a:rPr>
              <a:t>	- how easily x-ray can pass through material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/>
              </a:rPr>
              <a:t>	- matching the </a:t>
            </a: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13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//ask </a:t>
            </a:r>
            <a:r>
              <a:rPr lang="en-US" dirty="0" err="1" smtClean="0"/>
              <a:t>kapadia</a:t>
            </a:r>
            <a:r>
              <a:rPr lang="en-US" dirty="0" smtClean="0"/>
              <a:t> for clearer picture!!</a:t>
            </a:r>
          </a:p>
          <a:p>
            <a:endParaRPr lang="en-US" dirty="0" smtClean="0"/>
          </a:p>
          <a:p>
            <a:r>
              <a:rPr lang="en-US" dirty="0" smtClean="0"/>
              <a:t>Resulting x-ray of cancerous</a:t>
            </a:r>
            <a:r>
              <a:rPr lang="en-US" baseline="0" dirty="0" smtClean="0"/>
              <a:t> breast tissue: different color pixels = different tissue types (white = air, black = cancerous, red = normal, magenta = </a:t>
            </a:r>
            <a:r>
              <a:rPr lang="en-US" baseline="0" dirty="0" err="1" smtClean="0"/>
              <a:t>fibroglandular</a:t>
            </a:r>
            <a:r>
              <a:rPr lang="en-US" baseline="0" dirty="0" smtClean="0"/>
              <a:t>, blue = adipose)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791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labview</a:t>
            </a:r>
            <a:r>
              <a:rPr lang="en-US" dirty="0" smtClean="0"/>
              <a:t>?</a:t>
            </a:r>
          </a:p>
          <a:p>
            <a:r>
              <a:rPr lang="en-US" dirty="0" smtClean="0"/>
              <a:t>	- easy to</a:t>
            </a:r>
            <a:r>
              <a:rPr lang="en-US" baseline="0" dirty="0" smtClean="0"/>
              <a:t> communicate via serial communication (NI-VISA)</a:t>
            </a:r>
          </a:p>
          <a:p>
            <a:r>
              <a:rPr lang="en-US" baseline="0" dirty="0" smtClean="0"/>
              <a:t>	- purposed for device instrumentation (also does not require instrument drivers)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serial communication: format (start data, stop), baud rate, parity</a:t>
            </a:r>
          </a:p>
          <a:p>
            <a:r>
              <a:rPr lang="en-US" baseline="0" dirty="0" smtClean="0"/>
              <a:t>Also mention rs-232 protocol: physical and electrical characteristics of serial communication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34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Calibrate</a:t>
            </a:r>
            <a:r>
              <a:rPr lang="en-US" baseline="0" dirty="0" smtClean="0"/>
              <a:t> (explain process)</a:t>
            </a:r>
          </a:p>
          <a:p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every motor user wants to calibrate: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1)</a:t>
            </a:r>
            <a:r>
              <a:rPr lang="en-US" sz="1200" i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user identifies the motor to be calibrated on the prompt.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2) The motor is first moved to the negative limit.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3)</a:t>
            </a:r>
            <a:r>
              <a:rPr lang="en-US" sz="1200" i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motor position is zeroed.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4) Motor position was verified to be zero through read output.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5) The user is prompted to move the motor to a new absolute position.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573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LACK OF TERMINATION CHARACTER</a:t>
            </a:r>
          </a:p>
          <a:p>
            <a:r>
              <a:rPr lang="en-US" dirty="0" smtClean="0"/>
              <a:t>	-</a:t>
            </a:r>
            <a:r>
              <a:rPr lang="en-US" baseline="0" dirty="0" smtClean="0"/>
              <a:t> whole message wasn’t being sent</a:t>
            </a:r>
          </a:p>
          <a:p>
            <a:r>
              <a:rPr lang="en-US" baseline="0" dirty="0" smtClean="0"/>
              <a:t>	- point out loop on </a:t>
            </a:r>
            <a:r>
              <a:rPr lang="en-US" baseline="0" dirty="0" err="1" smtClean="0"/>
              <a:t>prev</a:t>
            </a:r>
            <a:r>
              <a:rPr lang="en-US" baseline="0" dirty="0" smtClean="0"/>
              <a:t> slide</a:t>
            </a:r>
          </a:p>
          <a:p>
            <a:r>
              <a:rPr lang="en-US" baseline="0" dirty="0" smtClean="0"/>
              <a:t>	- this piece of code is used </a:t>
            </a:r>
            <a:r>
              <a:rPr lang="en-US" baseline="0" dirty="0" err="1" smtClean="0"/>
              <a:t>everywhereee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573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5734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80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 example of previous header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F05C84-AA1C-9A41-9672-5525416BEF4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24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228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533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12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1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49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65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67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370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647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88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24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17637-E81D-294B-9135-5C3DDC744015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EB68A-9434-C34E-A15C-E145646AF7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712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2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04789"/>
            <a:ext cx="7772400" cy="368442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/>
              <a:t>User Interface Design and Implementation of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b="1" dirty="0" err="1"/>
              <a:t>Velmex</a:t>
            </a:r>
            <a:r>
              <a:rPr lang="en-US" sz="2800" b="1" dirty="0"/>
              <a:t> </a:t>
            </a:r>
            <a:r>
              <a:rPr lang="en-US" sz="2800" b="1" dirty="0" err="1"/>
              <a:t>BiSlide</a:t>
            </a:r>
            <a:r>
              <a:rPr lang="en-US" sz="2800" b="1" dirty="0"/>
              <a:t> Motor and EMD High Voltage Generator Control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b="1" dirty="0"/>
              <a:t>for X-Ray Diffraction System</a:t>
            </a: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036539"/>
            <a:ext cx="7772400" cy="1752600"/>
          </a:xfrm>
        </p:spPr>
        <p:txBody>
          <a:bodyPr>
            <a:normAutofit/>
          </a:bodyPr>
          <a:lstStyle/>
          <a:p>
            <a:pPr algn="l"/>
            <a:r>
              <a:rPr lang="en-US" sz="1800" dirty="0" err="1"/>
              <a:t>Mridu</a:t>
            </a:r>
            <a:r>
              <a:rPr lang="en-US" sz="1800" dirty="0"/>
              <a:t> Nanda</a:t>
            </a:r>
            <a:r>
              <a:rPr lang="en-US" sz="1800" baseline="30000" dirty="0"/>
              <a:t>1</a:t>
            </a:r>
            <a:r>
              <a:rPr lang="en-US" sz="1800" dirty="0"/>
              <a:t>, </a:t>
            </a:r>
            <a:r>
              <a:rPr lang="en-US" sz="1800" dirty="0" err="1"/>
              <a:t>Anuj</a:t>
            </a:r>
            <a:r>
              <a:rPr lang="en-US" sz="1800" dirty="0"/>
              <a:t> J. Kapadia</a:t>
            </a:r>
            <a:r>
              <a:rPr lang="en-US" sz="1800" baseline="30000" dirty="0"/>
              <a:t>2</a:t>
            </a:r>
            <a:endParaRPr lang="en-US" sz="1800" dirty="0"/>
          </a:p>
          <a:p>
            <a:pPr algn="l">
              <a:lnSpc>
                <a:spcPct val="90000"/>
              </a:lnSpc>
            </a:pPr>
            <a:r>
              <a:rPr lang="en-US" sz="1800" baseline="30000" dirty="0"/>
              <a:t>1</a:t>
            </a:r>
            <a:r>
              <a:rPr lang="en-US" sz="1800" dirty="0"/>
              <a:t>North Carolina School of Science and Math, Durham, </a:t>
            </a:r>
            <a:r>
              <a:rPr lang="en-US" sz="1800" dirty="0" smtClean="0"/>
              <a:t>NC</a:t>
            </a:r>
            <a:endParaRPr lang="en-US" sz="1800" dirty="0"/>
          </a:p>
          <a:p>
            <a:pPr algn="l">
              <a:lnSpc>
                <a:spcPct val="90000"/>
              </a:lnSpc>
            </a:pPr>
            <a:r>
              <a:rPr lang="en-US" sz="1800" baseline="30000" dirty="0" smtClean="0"/>
              <a:t>2</a:t>
            </a:r>
            <a:r>
              <a:rPr lang="en-US" sz="1800" dirty="0" smtClean="0"/>
              <a:t>Carl </a:t>
            </a:r>
            <a:r>
              <a:rPr lang="en-US" sz="1800" dirty="0"/>
              <a:t>E. </a:t>
            </a:r>
            <a:r>
              <a:rPr lang="en-US" sz="1800" dirty="0" err="1"/>
              <a:t>Ravin</a:t>
            </a:r>
            <a:r>
              <a:rPr lang="en-US" sz="1800" dirty="0"/>
              <a:t> Advanced Imaging Laboratories, Duke University, Durham, NC</a:t>
            </a:r>
          </a:p>
          <a:p>
            <a:pPr algn="l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1"/>
            <a:ext cx="9144000" cy="666466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359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EMD Generator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12" name="Content Placeholder 2"/>
          <p:cNvSpPr txBox="1">
            <a:spLocks/>
          </p:cNvSpPr>
          <p:nvPr/>
        </p:nvSpPr>
        <p:spPr>
          <a:xfrm>
            <a:off x="384078" y="948186"/>
            <a:ext cx="8229600" cy="5540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1100" dirty="0"/>
          </a:p>
          <a:p>
            <a:r>
              <a:rPr lang="en-US" dirty="0" smtClean="0"/>
              <a:t>Communication Protocol cont.</a:t>
            </a:r>
          </a:p>
          <a:p>
            <a:pPr lvl="1"/>
            <a:r>
              <a:rPr lang="en-US" dirty="0" smtClean="0"/>
              <a:t>STX: 02h</a:t>
            </a:r>
          </a:p>
          <a:p>
            <a:pPr lvl="2"/>
            <a:endParaRPr lang="en-US" sz="500" dirty="0" smtClean="0"/>
          </a:p>
          <a:p>
            <a:pPr lvl="1"/>
            <a:r>
              <a:rPr lang="en-US" dirty="0" smtClean="0"/>
              <a:t>Header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5" name="Picture 1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35"/>
          <a:stretch/>
        </p:blipFill>
        <p:spPr>
          <a:xfrm>
            <a:off x="245770" y="3272598"/>
            <a:ext cx="8134987" cy="279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629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EMD Generator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12" name="Content Placeholder 2"/>
          <p:cNvSpPr txBox="1">
            <a:spLocks/>
          </p:cNvSpPr>
          <p:nvPr/>
        </p:nvSpPr>
        <p:spPr>
          <a:xfrm>
            <a:off x="384078" y="948186"/>
            <a:ext cx="8229600" cy="5540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Communication Protocol cont.</a:t>
            </a:r>
          </a:p>
          <a:p>
            <a:endParaRPr lang="en-US" sz="1300" dirty="0" smtClean="0"/>
          </a:p>
          <a:p>
            <a:pPr marL="914400" lvl="2" indent="0">
              <a:buNone/>
            </a:pPr>
            <a:endParaRPr lang="en-US" sz="1100" dirty="0"/>
          </a:p>
          <a:p>
            <a:pPr lvl="1"/>
            <a:r>
              <a:rPr lang="en-US" dirty="0" smtClean="0"/>
              <a:t>Data: Depends on test (RAD or FLURO)</a:t>
            </a:r>
          </a:p>
          <a:p>
            <a:pPr lvl="2"/>
            <a:endParaRPr lang="en-US" sz="500" dirty="0" smtClean="0"/>
          </a:p>
          <a:p>
            <a:pPr lvl="1"/>
            <a:r>
              <a:rPr lang="en-US" dirty="0" smtClean="0"/>
              <a:t>Checksum</a:t>
            </a:r>
          </a:p>
          <a:p>
            <a:pPr lvl="2"/>
            <a:r>
              <a:rPr lang="en-US" dirty="0"/>
              <a:t>complement of STX + Header + </a:t>
            </a:r>
            <a:r>
              <a:rPr lang="en-US" dirty="0" smtClean="0"/>
              <a:t>Data</a:t>
            </a:r>
          </a:p>
          <a:p>
            <a:pPr lvl="2"/>
            <a:r>
              <a:rPr lang="en-US" dirty="0" smtClean="0"/>
              <a:t>Ex: 02 + </a:t>
            </a:r>
            <a:r>
              <a:rPr lang="en-US" dirty="0"/>
              <a:t>41 + </a:t>
            </a:r>
            <a:r>
              <a:rPr lang="en-US" dirty="0" smtClean="0"/>
              <a:t>31 + 43 </a:t>
            </a:r>
            <a:r>
              <a:rPr lang="en-US" dirty="0"/>
              <a:t>+ </a:t>
            </a:r>
            <a:r>
              <a:rPr lang="en-US" dirty="0" smtClean="0"/>
              <a:t>31</a:t>
            </a:r>
            <a:endParaRPr lang="en-US" dirty="0"/>
          </a:p>
          <a:p>
            <a:pPr lvl="2"/>
            <a:r>
              <a:rPr lang="en-US" dirty="0" smtClean="0">
                <a:effectLst/>
              </a:rPr>
              <a:t>Addin</a:t>
            </a:r>
            <a:r>
              <a:rPr lang="en-US" dirty="0" smtClean="0"/>
              <a:t>g ones and tens separately gives: E8</a:t>
            </a:r>
          </a:p>
          <a:p>
            <a:pPr lvl="2"/>
            <a:r>
              <a:rPr lang="en-US" dirty="0" smtClean="0">
                <a:effectLst/>
              </a:rPr>
              <a:t>Complement(E8) = 17</a:t>
            </a:r>
          </a:p>
          <a:p>
            <a:pPr lvl="2"/>
            <a:r>
              <a:rPr lang="en-US" dirty="0" smtClean="0"/>
              <a:t>Convert to ASCII hex: 31 37</a:t>
            </a:r>
          </a:p>
          <a:p>
            <a:pPr lvl="2"/>
            <a:endParaRPr lang="en-US" sz="500" dirty="0" smtClean="0"/>
          </a:p>
          <a:p>
            <a:pPr lvl="1"/>
            <a:r>
              <a:rPr lang="en-US" dirty="0" smtClean="0"/>
              <a:t>ETX: 03h</a:t>
            </a:r>
          </a:p>
          <a:p>
            <a:pPr lvl="2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184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EMD Generator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13" name="Content Placeholder 2"/>
          <p:cNvSpPr txBox="1">
            <a:spLocks/>
          </p:cNvSpPr>
          <p:nvPr/>
        </p:nvSpPr>
        <p:spPr>
          <a:xfrm>
            <a:off x="384078" y="948187"/>
            <a:ext cx="8229600" cy="98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Format command: Checksum SubVI</a:t>
            </a:r>
            <a:endParaRPr lang="en-US" dirty="0"/>
          </a:p>
        </p:txBody>
      </p:sp>
      <p:pic>
        <p:nvPicPr>
          <p:cNvPr id="14" name="Picture 1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620" y="2030874"/>
            <a:ext cx="6740754" cy="3665526"/>
          </a:xfrm>
          <a:prstGeom prst="rect">
            <a:avLst/>
          </a:prstGeom>
        </p:spPr>
      </p:pic>
      <p:pic>
        <p:nvPicPr>
          <p:cNvPr id="15" name="Picture 1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559" y="1685220"/>
            <a:ext cx="4054913" cy="4639922"/>
          </a:xfrm>
          <a:prstGeom prst="rect">
            <a:avLst/>
          </a:prstGeom>
        </p:spPr>
      </p:pic>
      <p:pic>
        <p:nvPicPr>
          <p:cNvPr id="16" name="Picture 1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620" y="2542358"/>
            <a:ext cx="6931122" cy="263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66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EMD Generator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12" name="Content Placeholder 2"/>
          <p:cNvSpPr txBox="1">
            <a:spLocks/>
          </p:cNvSpPr>
          <p:nvPr/>
        </p:nvSpPr>
        <p:spPr>
          <a:xfrm>
            <a:off x="384078" y="948187"/>
            <a:ext cx="8229600" cy="21829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Establish two-way communication</a:t>
            </a:r>
          </a:p>
          <a:p>
            <a:endParaRPr lang="en-US" sz="1100" dirty="0" smtClean="0"/>
          </a:p>
          <a:p>
            <a:pPr lvl="1"/>
            <a:r>
              <a:rPr lang="en-US" dirty="0" smtClean="0"/>
              <a:t>Simple Read/Write vs. Continuous Read/Write</a:t>
            </a:r>
            <a:endParaRPr lang="en-US" dirty="0"/>
          </a:p>
        </p:txBody>
      </p:sp>
      <p:pic>
        <p:nvPicPr>
          <p:cNvPr id="13" name="Picture 1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78" y="2226138"/>
            <a:ext cx="8439621" cy="4334388"/>
          </a:xfrm>
          <a:prstGeom prst="rect">
            <a:avLst/>
          </a:prstGeom>
        </p:spPr>
      </p:pic>
      <p:pic>
        <p:nvPicPr>
          <p:cNvPr id="37" name="Picture 3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43" y="2802333"/>
            <a:ext cx="7884421" cy="242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67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FFFFF"/>
                  </a:solidFill>
                </a:rPr>
                <a:t>Final Interface</a:t>
              </a:r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3" name="Picture 12" descr="Screen Shot 2016-04-02 at 1.14.2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380" y="801723"/>
            <a:ext cx="7456022" cy="577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58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FFFFF"/>
                  </a:solidFill>
                </a:rPr>
                <a:t>Final Interface</a:t>
              </a:r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2" name="VIDEO0059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82947" y="1194782"/>
            <a:ext cx="3110802" cy="553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149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0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FFFFF"/>
                  </a:solidFill>
                </a:rPr>
                <a:t>Final Interface</a:t>
              </a:r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4" name="Picture 1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637" y="2019494"/>
            <a:ext cx="5317190" cy="257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545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5" name="Rectangle 4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Final Interface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Future Work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Content Placeholder 2"/>
          <p:cNvSpPr txBox="1">
            <a:spLocks/>
          </p:cNvSpPr>
          <p:nvPr/>
        </p:nvSpPr>
        <p:spPr>
          <a:xfrm>
            <a:off x="384078" y="948186"/>
            <a:ext cx="8229600" cy="5414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Velmex</a:t>
            </a:r>
            <a:r>
              <a:rPr lang="en-US" dirty="0" smtClean="0"/>
              <a:t> </a:t>
            </a:r>
            <a:r>
              <a:rPr lang="en-US" dirty="0" err="1" smtClean="0"/>
              <a:t>BiSlide</a:t>
            </a:r>
            <a:r>
              <a:rPr lang="en-US" dirty="0" smtClean="0"/>
              <a:t> Motors</a:t>
            </a:r>
          </a:p>
          <a:p>
            <a:pPr lvl="1"/>
            <a:r>
              <a:rPr lang="en-US" dirty="0"/>
              <a:t>Creating a Kill </a:t>
            </a:r>
            <a:r>
              <a:rPr lang="en-US" dirty="0" smtClean="0"/>
              <a:t>Switch</a:t>
            </a:r>
          </a:p>
          <a:p>
            <a:pPr lvl="2"/>
            <a:r>
              <a:rPr lang="en-US" dirty="0" smtClean="0"/>
              <a:t>Pushing “K” command to motor controllers</a:t>
            </a:r>
          </a:p>
          <a:p>
            <a:pPr lvl="1"/>
            <a:r>
              <a:rPr lang="en-US" dirty="0" smtClean="0"/>
              <a:t>Modularizing </a:t>
            </a:r>
            <a:r>
              <a:rPr lang="en-US" dirty="0"/>
              <a:t>the snake </a:t>
            </a:r>
            <a:r>
              <a:rPr lang="en-US" dirty="0" smtClean="0"/>
              <a:t>function</a:t>
            </a:r>
          </a:p>
          <a:p>
            <a:pPr lvl="2"/>
            <a:r>
              <a:rPr lang="en-US" dirty="0" smtClean="0"/>
              <a:t>Modifying bottom-up code</a:t>
            </a:r>
          </a:p>
          <a:p>
            <a:pPr lvl="2"/>
            <a:r>
              <a:rPr lang="en-US" dirty="0" smtClean="0"/>
              <a:t>Repurposing Calibrate SubVI</a:t>
            </a:r>
          </a:p>
          <a:p>
            <a:pPr lvl="2"/>
            <a:endParaRPr lang="en-US" sz="1100" dirty="0" smtClean="0"/>
          </a:p>
          <a:p>
            <a:r>
              <a:rPr lang="en-US" dirty="0" smtClean="0"/>
              <a:t>EMD High Voltage Generator</a:t>
            </a:r>
          </a:p>
          <a:p>
            <a:pPr lvl="1"/>
            <a:r>
              <a:rPr lang="en-US" dirty="0" smtClean="0"/>
              <a:t>Establishing communication</a:t>
            </a:r>
            <a:endParaRPr lang="en-US" dirty="0"/>
          </a:p>
          <a:p>
            <a:pPr lvl="2"/>
            <a:r>
              <a:rPr lang="en-US" dirty="0" smtClean="0"/>
              <a:t>08D to broadcast (007) destination  </a:t>
            </a:r>
          </a:p>
          <a:p>
            <a:pPr lvl="2"/>
            <a:r>
              <a:rPr lang="en-US" dirty="0" smtClean="0"/>
              <a:t>Intercepting messages from CON1</a:t>
            </a:r>
          </a:p>
        </p:txBody>
      </p:sp>
    </p:spTree>
    <p:extLst>
      <p:ext uri="{BB962C8B-B14F-4D97-AF65-F5344CB8AC3E}">
        <p14:creationId xmlns:p14="http://schemas.microsoft.com/office/powerpoint/2010/main" val="2875886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14" name="Rectangle 13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Final Interface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Future Work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384078" y="948187"/>
            <a:ext cx="8229600" cy="4408692"/>
          </a:xfrm>
        </p:spPr>
        <p:txBody>
          <a:bodyPr/>
          <a:lstStyle/>
          <a:p>
            <a:r>
              <a:rPr lang="en-US" dirty="0" smtClean="0"/>
              <a:t>Acknowledgements</a:t>
            </a:r>
          </a:p>
          <a:p>
            <a:pPr marL="0" indent="0">
              <a:buNone/>
            </a:pPr>
            <a:endParaRPr lang="en-US" sz="1100" dirty="0" smtClean="0"/>
          </a:p>
          <a:p>
            <a:pPr lvl="1"/>
            <a:r>
              <a:rPr lang="en-US" dirty="0"/>
              <a:t>A special thanks to Dr. </a:t>
            </a:r>
            <a:r>
              <a:rPr lang="en-US" dirty="0" err="1"/>
              <a:t>Kapadia</a:t>
            </a:r>
            <a:r>
              <a:rPr lang="en-US" dirty="0"/>
              <a:t> for letting me work in his lab. I would also like to thank Robert Morris, Manu </a:t>
            </a:r>
            <a:r>
              <a:rPr lang="en-US" dirty="0" err="1"/>
              <a:t>Lakshmanan</a:t>
            </a:r>
            <a:r>
              <a:rPr lang="en-US" dirty="0"/>
              <a:t>, Katie Albanese and James Spencer for their support, and valuable suggestions throughout the work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996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38706"/>
            <a:ext cx="8229600" cy="1143000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5" name="Rectangle 4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Final Interface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Future Work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5077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4" name="Rectangle 3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Background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6" name="Picture 15" descr="10INTERACT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38" y="2062324"/>
            <a:ext cx="3965360" cy="358121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728352" y="1431352"/>
            <a:ext cx="35455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Traditional x-</a:t>
            </a:r>
            <a:r>
              <a:rPr lang="en-US" sz="2400" dirty="0"/>
              <a:t>r</a:t>
            </a:r>
            <a:r>
              <a:rPr lang="en-US" sz="2400" dirty="0" smtClean="0"/>
              <a:t>ay </a:t>
            </a:r>
            <a:r>
              <a:rPr lang="en-US" sz="2400" dirty="0"/>
              <a:t>t</a:t>
            </a:r>
            <a:r>
              <a:rPr lang="en-US" sz="2400" dirty="0" smtClean="0"/>
              <a:t>echnique</a:t>
            </a:r>
            <a:endParaRPr lang="en-US" sz="2400" dirty="0"/>
          </a:p>
        </p:txBody>
      </p:sp>
      <p:pic>
        <p:nvPicPr>
          <p:cNvPr id="21" name="Picture 20" descr="Lung-x-ray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911" y="2062324"/>
            <a:ext cx="3931212" cy="373252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491211" y="1434025"/>
            <a:ext cx="2514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Material content?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61301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31136"/>
            <a:ext cx="8229600" cy="5507778"/>
          </a:xfrm>
        </p:spPr>
        <p:txBody>
          <a:bodyPr>
            <a:normAutofit/>
          </a:bodyPr>
          <a:lstStyle/>
          <a:p>
            <a:r>
              <a:rPr lang="en-US" dirty="0" smtClean="0"/>
              <a:t>X-ray diffraction system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Applications?</a:t>
            </a:r>
          </a:p>
          <a:p>
            <a:pPr lvl="2"/>
            <a:r>
              <a:rPr lang="en-US" dirty="0" smtClean="0"/>
              <a:t>Medical screening, Homeland security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Background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4" name="Picture 13" descr="Screen Shot 2016-04-02 at 2.04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603" y="1731099"/>
            <a:ext cx="3527230" cy="2331891"/>
          </a:xfrm>
          <a:prstGeom prst="rect">
            <a:avLst/>
          </a:prstGeom>
        </p:spPr>
      </p:pic>
      <p:pic>
        <p:nvPicPr>
          <p:cNvPr id="13" name="Picture 1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483" y="1731099"/>
            <a:ext cx="6912214" cy="422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62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038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100" dirty="0" smtClean="0"/>
              <a:t>Goal: Create a streamlined user-friendly interface through LABVIEW programming language</a:t>
            </a:r>
          </a:p>
          <a:p>
            <a:pPr marL="0" indent="0">
              <a:buNone/>
            </a:pPr>
            <a:endParaRPr lang="en-US" sz="1100" dirty="0" smtClean="0"/>
          </a:p>
          <a:p>
            <a:r>
              <a:rPr lang="en-US" sz="2800" dirty="0" err="1" smtClean="0"/>
              <a:t>Velmex</a:t>
            </a:r>
            <a:r>
              <a:rPr lang="en-US" sz="2800" dirty="0" smtClean="0"/>
              <a:t> </a:t>
            </a:r>
            <a:r>
              <a:rPr lang="en-US" sz="2800" dirty="0" err="1" smtClean="0"/>
              <a:t>BiSlide</a:t>
            </a:r>
            <a:r>
              <a:rPr lang="en-US" sz="2800" dirty="0" smtClean="0"/>
              <a:t> Motors</a:t>
            </a:r>
          </a:p>
          <a:p>
            <a:r>
              <a:rPr lang="en-US" sz="2800" dirty="0" smtClean="0"/>
              <a:t>EMD High Voltage Generator</a:t>
            </a:r>
            <a:endParaRPr lang="en-US" sz="3100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Background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Velmex</a:t>
              </a:r>
              <a:r>
                <a:rPr lang="en-US" dirty="0" smtClean="0"/>
                <a:t> </a:t>
              </a:r>
              <a:r>
                <a:rPr lang="en-US" dirty="0" err="1" smtClean="0"/>
                <a:t>BiSlide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4" name="Picture 13" descr="Manual-BiSlide-10-in-web-j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9" y="3658779"/>
            <a:ext cx="3641931" cy="2913545"/>
          </a:xfrm>
          <a:prstGeom prst="rect">
            <a:avLst/>
          </a:prstGeom>
        </p:spPr>
      </p:pic>
      <p:pic>
        <p:nvPicPr>
          <p:cNvPr id="15" name="Picture 14" descr="EpsilonEnclosed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35" b="7033"/>
          <a:stretch/>
        </p:blipFill>
        <p:spPr>
          <a:xfrm>
            <a:off x="4744227" y="3648575"/>
            <a:ext cx="3942573" cy="320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99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78" y="948187"/>
            <a:ext cx="8229600" cy="988339"/>
          </a:xfrm>
        </p:spPr>
        <p:txBody>
          <a:bodyPr/>
          <a:lstStyle/>
          <a:p>
            <a:r>
              <a:rPr lang="en-US" dirty="0" smtClean="0"/>
              <a:t>Program design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chemeClr val="bg1"/>
                  </a:solidFill>
                </a:rPr>
                <a:t>Velmex</a:t>
              </a:r>
              <a:r>
                <a:rPr lang="en-US" dirty="0" smtClean="0">
                  <a:solidFill>
                    <a:schemeClr val="bg1"/>
                  </a:solidFill>
                </a:rPr>
                <a:t> </a:t>
              </a:r>
              <a:r>
                <a:rPr lang="en-US" dirty="0" err="1" smtClean="0">
                  <a:solidFill>
                    <a:schemeClr val="bg1"/>
                  </a:solidFill>
                </a:rPr>
                <a:t>BiSlide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2" name="Picture 11" descr="Screen Shot 2016-04-02 at 12.12.3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13" y="1891300"/>
            <a:ext cx="7542470" cy="1365584"/>
          </a:xfrm>
          <a:prstGeom prst="rect">
            <a:avLst/>
          </a:prstGeom>
        </p:spPr>
      </p:pic>
      <p:pic>
        <p:nvPicPr>
          <p:cNvPr id="13" name="Picture 12" descr="Screen Shot 2016-04-02 at 12.12.57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93" y="3571254"/>
            <a:ext cx="8387534" cy="260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120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5" name="Rectangle 4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chemeClr val="bg1"/>
                  </a:solidFill>
                </a:rPr>
                <a:t>Velmex</a:t>
              </a:r>
              <a:r>
                <a:rPr lang="en-US" dirty="0" smtClean="0">
                  <a:solidFill>
                    <a:schemeClr val="bg1"/>
                  </a:solidFill>
                </a:rPr>
                <a:t> </a:t>
              </a:r>
              <a:r>
                <a:rPr lang="en-US" dirty="0" err="1" smtClean="0">
                  <a:solidFill>
                    <a:schemeClr val="bg1"/>
                  </a:solidFill>
                </a:rPr>
                <a:t>BiSlide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11" name="Content Placeholder 2"/>
          <p:cNvSpPr txBox="1">
            <a:spLocks/>
          </p:cNvSpPr>
          <p:nvPr/>
        </p:nvSpPr>
        <p:spPr>
          <a:xfrm>
            <a:off x="384078" y="948187"/>
            <a:ext cx="8229600" cy="98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Calibrate SubVI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78" y="1771650"/>
            <a:ext cx="8347158" cy="405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167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5" name="Rectangle 4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chemeClr val="bg1"/>
                  </a:solidFill>
                </a:rPr>
                <a:t>Velmex</a:t>
              </a:r>
              <a:r>
                <a:rPr lang="en-US" dirty="0" smtClean="0">
                  <a:solidFill>
                    <a:schemeClr val="bg1"/>
                  </a:solidFill>
                </a:rPr>
                <a:t> </a:t>
              </a:r>
              <a:r>
                <a:rPr lang="en-US" dirty="0" err="1" smtClean="0">
                  <a:solidFill>
                    <a:schemeClr val="bg1"/>
                  </a:solidFill>
                </a:rPr>
                <a:t>BiSlide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11" name="Content Placeholder 2"/>
          <p:cNvSpPr txBox="1">
            <a:spLocks/>
          </p:cNvSpPr>
          <p:nvPr/>
        </p:nvSpPr>
        <p:spPr>
          <a:xfrm>
            <a:off x="384078" y="948187"/>
            <a:ext cx="8229600" cy="98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Byte checking loop</a:t>
            </a:r>
            <a:endParaRPr lang="en-US" dirty="0"/>
          </a:p>
        </p:txBody>
      </p:sp>
      <p:pic>
        <p:nvPicPr>
          <p:cNvPr id="2" name="Picture 1" descr="Screen Shot 2016-04-02 at 12.54.5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698" y="2044072"/>
            <a:ext cx="7127271" cy="327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29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5" name="Rectangle 4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chemeClr val="bg1"/>
                  </a:solidFill>
                </a:rPr>
                <a:t>Velmex</a:t>
              </a:r>
              <a:r>
                <a:rPr lang="en-US" dirty="0" smtClean="0">
                  <a:solidFill>
                    <a:schemeClr val="bg1"/>
                  </a:solidFill>
                </a:rPr>
                <a:t> </a:t>
              </a:r>
              <a:r>
                <a:rPr lang="en-US" dirty="0" err="1" smtClean="0">
                  <a:solidFill>
                    <a:schemeClr val="bg1"/>
                  </a:solidFill>
                </a:rPr>
                <a:t>BiSlide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EMD Generator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11" name="Content Placeholder 2"/>
          <p:cNvSpPr txBox="1">
            <a:spLocks/>
          </p:cNvSpPr>
          <p:nvPr/>
        </p:nvSpPr>
        <p:spPr>
          <a:xfrm>
            <a:off x="384078" y="948187"/>
            <a:ext cx="8229600" cy="98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Snake motion</a:t>
            </a:r>
            <a:endParaRPr lang="en-US" dirty="0"/>
          </a:p>
        </p:txBody>
      </p:sp>
      <p:pic>
        <p:nvPicPr>
          <p:cNvPr id="2" name="Picture 1" descr="Screen Shot 2016-04-02 at 12.38.4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1606391"/>
            <a:ext cx="7035800" cy="4940300"/>
          </a:xfrm>
          <a:prstGeom prst="rect">
            <a:avLst/>
          </a:prstGeom>
        </p:spPr>
      </p:pic>
      <p:pic>
        <p:nvPicPr>
          <p:cNvPr id="3" name="Picture 2" descr="Screen Shot 2016-04-02 at 12.39.03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124" y="1936526"/>
            <a:ext cx="6070600" cy="4483100"/>
          </a:xfrm>
          <a:prstGeom prst="rect">
            <a:avLst/>
          </a:prstGeom>
        </p:spPr>
      </p:pic>
      <p:pic>
        <p:nvPicPr>
          <p:cNvPr id="12" name="Picture 11" descr="Screen Shot 2016-04-02 at 12.39.19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77" y="1820163"/>
            <a:ext cx="7721269" cy="408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29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78" y="1099085"/>
            <a:ext cx="8229600" cy="4609890"/>
          </a:xfrm>
        </p:spPr>
        <p:txBody>
          <a:bodyPr>
            <a:normAutofit/>
          </a:bodyPr>
          <a:lstStyle/>
          <a:p>
            <a:r>
              <a:rPr lang="en-US" dirty="0" smtClean="0"/>
              <a:t>Program design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Communication Protocol</a:t>
            </a:r>
          </a:p>
          <a:p>
            <a:endParaRPr lang="en-US" sz="1300" dirty="0" smtClean="0"/>
          </a:p>
          <a:p>
            <a:pPr lvl="1"/>
            <a:r>
              <a:rPr lang="en-US" dirty="0" smtClean="0"/>
              <a:t>STX + Header + Data + Checksum + ETX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1"/>
            <a:ext cx="9144000" cy="666466"/>
            <a:chOff x="0" y="1"/>
            <a:chExt cx="9144000" cy="666466"/>
          </a:xfrm>
        </p:grpSpPr>
        <p:sp>
          <p:nvSpPr>
            <p:cNvPr id="6" name="Rectangle 5"/>
            <p:cNvSpPr/>
            <p:nvPr/>
          </p:nvSpPr>
          <p:spPr>
            <a:xfrm>
              <a:off x="0" y="1"/>
              <a:ext cx="9144000" cy="666466"/>
            </a:xfrm>
            <a:prstGeom prst="rect">
              <a:avLst/>
            </a:prstGeom>
            <a:solidFill>
              <a:schemeClr val="accent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583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Background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24670" y="138322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rgbClr val="000000"/>
                  </a:solidFill>
                </a:rPr>
                <a:t>Velmex</a:t>
              </a:r>
              <a:r>
                <a:rPr lang="en-US" dirty="0" smtClean="0">
                  <a:solidFill>
                    <a:srgbClr val="000000"/>
                  </a:solidFill>
                </a:rPr>
                <a:t> </a:t>
              </a:r>
              <a:r>
                <a:rPr lang="en-US" dirty="0" err="1" smtClean="0">
                  <a:solidFill>
                    <a:srgbClr val="000000"/>
                  </a:solidFill>
                </a:rPr>
                <a:t>BiSlide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797107" y="129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EMD Generator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34873" y="1311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Final Interface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509190" y="132648"/>
              <a:ext cx="1634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</a:rPr>
                <a:t>Future Work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4" name="Right Arrow 3"/>
          <p:cNvSpPr/>
          <p:nvPr/>
        </p:nvSpPr>
        <p:spPr>
          <a:xfrm>
            <a:off x="3239176" y="2313767"/>
            <a:ext cx="440069" cy="36467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3811153" y="1967965"/>
            <a:ext cx="1999170" cy="968262"/>
            <a:chOff x="3559788" y="1779340"/>
            <a:chExt cx="1999170" cy="968262"/>
          </a:xfrm>
        </p:grpSpPr>
        <p:sp>
          <p:nvSpPr>
            <p:cNvPr id="14" name="Rectangle 13"/>
            <p:cNvSpPr/>
            <p:nvPr/>
          </p:nvSpPr>
          <p:spPr>
            <a:xfrm>
              <a:off x="3559788" y="1779340"/>
              <a:ext cx="1999170" cy="96826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559789" y="1944074"/>
              <a:ext cx="19991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Establish two-way communication</a:t>
              </a:r>
              <a:endParaRPr lang="en-US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001112" y="1967965"/>
            <a:ext cx="1999170" cy="968262"/>
            <a:chOff x="1001112" y="1779340"/>
            <a:chExt cx="1999170" cy="968262"/>
          </a:xfrm>
        </p:grpSpPr>
        <p:sp>
          <p:nvSpPr>
            <p:cNvPr id="17" name="Rectangle 16"/>
            <p:cNvSpPr/>
            <p:nvPr/>
          </p:nvSpPr>
          <p:spPr>
            <a:xfrm>
              <a:off x="1001112" y="1779340"/>
              <a:ext cx="1999170" cy="96826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346767" y="1944074"/>
              <a:ext cx="13202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Format Command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90327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1633</TotalTime>
  <Words>606</Words>
  <Application>Microsoft Macintosh PowerPoint</Application>
  <PresentationFormat>On-screen Show (4:3)</PresentationFormat>
  <Paragraphs>229</Paragraphs>
  <Slides>19</Slides>
  <Notes>13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User Interface Design and Implementation of Velmex BiSlide Motor and EMD High Voltage Generator Control for X-Ray Diffraction System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Kavita Nanda</dc:creator>
  <cp:lastModifiedBy>Kavita Nanda</cp:lastModifiedBy>
  <cp:revision>56</cp:revision>
  <dcterms:created xsi:type="dcterms:W3CDTF">2016-04-01T21:16:32Z</dcterms:created>
  <dcterms:modified xsi:type="dcterms:W3CDTF">2016-04-08T12:40:01Z</dcterms:modified>
</cp:coreProperties>
</file>

<file path=docProps/thumbnail.jpeg>
</file>